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60" r:id="rId4"/>
    <p:sldId id="766" r:id="rId5"/>
    <p:sldId id="730" r:id="rId6"/>
    <p:sldId id="731" r:id="rId7"/>
    <p:sldId id="750" r:id="rId8"/>
    <p:sldId id="751" r:id="rId9"/>
    <p:sldId id="764" r:id="rId10"/>
    <p:sldId id="754" r:id="rId11"/>
    <p:sldId id="765" r:id="rId12"/>
    <p:sldId id="755" r:id="rId13"/>
    <p:sldId id="756" r:id="rId14"/>
    <p:sldId id="757" r:id="rId15"/>
    <p:sldId id="758" r:id="rId16"/>
    <p:sldId id="714" r:id="rId17"/>
    <p:sldId id="759" r:id="rId18"/>
    <p:sldId id="746" r:id="rId19"/>
    <p:sldId id="761" r:id="rId20"/>
    <p:sldId id="762" r:id="rId21"/>
    <p:sldId id="763" r:id="rId22"/>
    <p:sldId id="274" r:id="rId23"/>
    <p:sldId id="298" r:id="rId24"/>
    <p:sldId id="29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</a:t>
            </a:r>
            <a:r>
              <a:rPr lang="en-US"/>
              <a:t>- Monday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73ADD-8855-421C-8317-5AEA31156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Confusing structs!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905AD-45E1-46E7-9CF7-0AE20C874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8700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Here's a visualization of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dirty="0"/>
              <a:t> structs that might come back 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D04E3A0-5D8B-441B-B40B-F12C2F0BF1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4800" y="2230121"/>
          <a:ext cx="334391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80">
                  <a:extLst>
                    <a:ext uri="{9D8B030D-6E8A-4147-A177-3AD203B41FA5}">
                      <a16:colId xmlns:a16="http://schemas.microsoft.com/office/drawing/2014/main" val="753211117"/>
                    </a:ext>
                  </a:extLst>
                </a:gridCol>
                <a:gridCol w="1459230">
                  <a:extLst>
                    <a:ext uri="{9D8B030D-6E8A-4147-A177-3AD203B41FA5}">
                      <a16:colId xmlns:a16="http://schemas.microsoft.com/office/drawing/2014/main" val="743129714"/>
                    </a:ext>
                  </a:extLst>
                </a:gridCol>
              </a:tblGrid>
              <a:tr h="2201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struct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addrinfo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411474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ai_flags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3589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ai_family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AF_INET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59190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ai_socktype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SOCK_STREAM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141273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ai_protocol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IPPROTO_TCP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630206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ai_addrlen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199942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ai_canonname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270657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ai_addr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976213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ai_next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15854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6FC32CC-2AC7-457F-9919-02CDE51E0FA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40200" y="2214881"/>
          <a:ext cx="334391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80">
                  <a:extLst>
                    <a:ext uri="{9D8B030D-6E8A-4147-A177-3AD203B41FA5}">
                      <a16:colId xmlns:a16="http://schemas.microsoft.com/office/drawing/2014/main" val="753211117"/>
                    </a:ext>
                  </a:extLst>
                </a:gridCol>
                <a:gridCol w="1459230">
                  <a:extLst>
                    <a:ext uri="{9D8B030D-6E8A-4147-A177-3AD203B41FA5}">
                      <a16:colId xmlns:a16="http://schemas.microsoft.com/office/drawing/2014/main" val="743129714"/>
                    </a:ext>
                  </a:extLst>
                </a:gridCol>
              </a:tblGrid>
              <a:tr h="2201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struct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addrinfo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411474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ai_flags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3589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ai_family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AF_INET6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59190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ai_socktype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SOCK_STREAM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141273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ai_protocol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IPPROTO_TCP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630206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ai_addrlen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199942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ai_canonname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270657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ai_addr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976213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ai_next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1585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C4984C9-1748-48B1-8BD1-4BAB9B8F75F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14800" y="5178552"/>
          <a:ext cx="3024822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867">
                  <a:extLst>
                    <a:ext uri="{9D8B030D-6E8A-4147-A177-3AD203B41FA5}">
                      <a16:colId xmlns:a16="http://schemas.microsoft.com/office/drawing/2014/main" val="753211117"/>
                    </a:ext>
                  </a:extLst>
                </a:gridCol>
                <a:gridCol w="1671955">
                  <a:extLst>
                    <a:ext uri="{9D8B030D-6E8A-4147-A177-3AD203B41FA5}">
                      <a16:colId xmlns:a16="http://schemas.microsoft.com/office/drawing/2014/main" val="743129714"/>
                    </a:ext>
                  </a:extLst>
                </a:gridCol>
              </a:tblGrid>
              <a:tr h="2201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struct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sockaddr_in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411474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sin_family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AF_INET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3589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sin_port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59190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sin_addr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93.184.216.34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141273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sin_zero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63020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266B561-C156-4E72-AF1B-3E0BBE04D5A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938773" y="2214881"/>
          <a:ext cx="3829317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955">
                  <a:extLst>
                    <a:ext uri="{9D8B030D-6E8A-4147-A177-3AD203B41FA5}">
                      <a16:colId xmlns:a16="http://schemas.microsoft.com/office/drawing/2014/main" val="753211117"/>
                    </a:ext>
                  </a:extLst>
                </a:gridCol>
                <a:gridCol w="2157362">
                  <a:extLst>
                    <a:ext uri="{9D8B030D-6E8A-4147-A177-3AD203B41FA5}">
                      <a16:colId xmlns:a16="http://schemas.microsoft.com/office/drawing/2014/main" val="743129714"/>
                    </a:ext>
                  </a:extLst>
                </a:gridCol>
              </a:tblGrid>
              <a:tr h="2201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struct sockaddr_in6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411474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sin6_family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AF_INET6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3589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sin6_port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59190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sin6_flowinfo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15983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sin6_addr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2606:2800:220:1:</a:t>
                      </a:r>
                    </a:p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248:1893:25C8:1946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141273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sin6_scope_id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630206"/>
                  </a:ext>
                </a:extLst>
              </a:tr>
            </a:tbl>
          </a:graphicData>
        </a:graphic>
      </p:graphicFrame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9DD441AF-99F7-4711-93FD-418C0B1D1BEC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2921000" y="3586481"/>
            <a:ext cx="1219200" cy="1239648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88357071-0B7D-4D9E-985F-CE330D5B5EBE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2921000" y="4495800"/>
            <a:ext cx="1193800" cy="1444752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or: Elbow 8">
            <a:extLst>
              <a:ext uri="{FF2B5EF4-FFF2-40B4-BE49-F238E27FC236}">
                <a16:creationId xmlns:a16="http://schemas.microsoft.com/office/drawing/2014/main" id="{2DF55D24-0DE4-4734-BF93-71FCE96ABE5C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6756400" y="3235961"/>
            <a:ext cx="1182373" cy="1259840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50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5AFFF-4EFC-4574-B8FE-FB411148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47871-0F8B-4D45-9CC2-79BFD9155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62" y="1775193"/>
            <a:ext cx="4061637" cy="4701807"/>
          </a:xfrm>
        </p:spPr>
        <p:txBody>
          <a:bodyPr>
            <a:normAutofit/>
          </a:bodyPr>
          <a:lstStyle/>
          <a:p>
            <a:r>
              <a:rPr lang="en-US" dirty="0"/>
              <a:t>Adapt the code on the previous slide:</a:t>
            </a:r>
          </a:p>
          <a:p>
            <a:pPr lvl="1"/>
            <a:r>
              <a:rPr lang="en-US" dirty="0"/>
              <a:t>Read a host or IP address from the user</a:t>
            </a:r>
          </a:p>
          <a:p>
            <a:pPr lvl="1"/>
            <a:r>
              <a:rPr lang="en-US" dirty="0"/>
              <a:t>Read a service or port name from the user</a:t>
            </a:r>
          </a:p>
          <a:p>
            <a:pPr lvl="1"/>
            <a:r>
              <a:rPr lang="en-US" dirty="0"/>
              <a:t>Print out the resulting IP addresses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C3217B-830C-4359-B9D4-0C10FD9E5C1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6761" y="2514600"/>
          <a:ext cx="7655303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376">
                  <a:extLst>
                    <a:ext uri="{9D8B030D-6E8A-4147-A177-3AD203B41FA5}">
                      <a16:colId xmlns:a16="http://schemas.microsoft.com/office/drawing/2014/main" val="4077806016"/>
                    </a:ext>
                  </a:extLst>
                </a:gridCol>
                <a:gridCol w="982154">
                  <a:extLst>
                    <a:ext uri="{9D8B030D-6E8A-4147-A177-3AD203B41FA5}">
                      <a16:colId xmlns:a16="http://schemas.microsoft.com/office/drawing/2014/main" val="4287431730"/>
                    </a:ext>
                  </a:extLst>
                </a:gridCol>
                <a:gridCol w="2170621">
                  <a:extLst>
                    <a:ext uri="{9D8B030D-6E8A-4147-A177-3AD203B41FA5}">
                      <a16:colId xmlns:a16="http://schemas.microsoft.com/office/drawing/2014/main" val="658512614"/>
                    </a:ext>
                  </a:extLst>
                </a:gridCol>
                <a:gridCol w="375028">
                  <a:extLst>
                    <a:ext uri="{9D8B030D-6E8A-4147-A177-3AD203B41FA5}">
                      <a16:colId xmlns:a16="http://schemas.microsoft.com/office/drawing/2014/main" val="1075541613"/>
                    </a:ext>
                  </a:extLst>
                </a:gridCol>
                <a:gridCol w="599376">
                  <a:extLst>
                    <a:ext uri="{9D8B030D-6E8A-4147-A177-3AD203B41FA5}">
                      <a16:colId xmlns:a16="http://schemas.microsoft.com/office/drawing/2014/main" val="1114111314"/>
                    </a:ext>
                  </a:extLst>
                </a:gridCol>
                <a:gridCol w="813118">
                  <a:extLst>
                    <a:ext uri="{9D8B030D-6E8A-4147-A177-3AD203B41FA5}">
                      <a16:colId xmlns:a16="http://schemas.microsoft.com/office/drawing/2014/main" val="3350584194"/>
                    </a:ext>
                  </a:extLst>
                </a:gridCol>
                <a:gridCol w="2115630">
                  <a:extLst>
                    <a:ext uri="{9D8B030D-6E8A-4147-A177-3AD203B41FA5}">
                      <a16:colId xmlns:a16="http://schemas.microsoft.com/office/drawing/2014/main" val="1667799174"/>
                    </a:ext>
                  </a:extLst>
                </a:gridCol>
              </a:tblGrid>
              <a:tr h="194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effectLst/>
                        </a:rPr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Service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dirty="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Port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effectLst/>
                        </a:rPr>
                        <a:t>Service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6095699"/>
                  </a:ext>
                </a:extLst>
              </a:tr>
              <a:tr h="194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FTP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Insecure file transfer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110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POP3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POP email access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7019655"/>
                  </a:ext>
                </a:extLst>
              </a:tr>
              <a:tr h="194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SSH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Secure shell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123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NTP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Time synchronization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2420319"/>
                  </a:ext>
                </a:extLst>
              </a:tr>
              <a:tr h="194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Telnet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Insecure remote access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143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IMAP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IMAP email access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923246"/>
                  </a:ext>
                </a:extLst>
              </a:tr>
              <a:tr h="194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SMTP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Email delivery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194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IRC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Internet chat service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2573587"/>
                  </a:ext>
                </a:extLst>
              </a:tr>
              <a:tr h="194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DNS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IP address lookup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389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LDAP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Authentication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4304"/>
                  </a:ext>
                </a:extLst>
              </a:tr>
              <a:tr h="194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DHCP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IP address assignment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443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HTTPS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Secure web page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6931992"/>
                  </a:ext>
                </a:extLst>
              </a:tr>
              <a:tr h="194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DHCP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IP address assignment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530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RPC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Remote procedure call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4369140"/>
                  </a:ext>
                </a:extLst>
              </a:tr>
              <a:tr h="194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HTTP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Web page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631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IPP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Internet printing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7049115"/>
                  </a:ext>
                </a:extLst>
              </a:tr>
              <a:tr h="194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Kerberos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Authentication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993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IMAPS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Secure IMAP access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923568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5111ED1-4B57-423D-9DD9-99B6A2FFE654}"/>
              </a:ext>
            </a:extLst>
          </p:cNvPr>
          <p:cNvSpPr txBox="1"/>
          <p:nvPr/>
        </p:nvSpPr>
        <p:spPr>
          <a:xfrm>
            <a:off x="3950021" y="1852178"/>
            <a:ext cx="8188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Note the following common port names and services:</a:t>
            </a:r>
          </a:p>
        </p:txBody>
      </p:sp>
    </p:spTree>
    <p:extLst>
      <p:ext uri="{BB962C8B-B14F-4D97-AF65-F5344CB8AC3E}">
        <p14:creationId xmlns:p14="http://schemas.microsoft.com/office/powerpoint/2010/main" val="3048299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7EBDB-1701-40F0-90A1-653017531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side: connecting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F3C89-94FC-4E33-8116-17DCA25C6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/>
          <a:lstStyle/>
          <a:p>
            <a:r>
              <a:rPr lang="en-US" dirty="0"/>
              <a:t>After all the madness is done getting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dirty="0"/>
              <a:t>, a client can connect to a listening server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connect()</a:t>
            </a:r>
            <a:r>
              <a:rPr lang="en-US" dirty="0"/>
              <a:t> function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connect()</a:t>
            </a:r>
            <a:r>
              <a:rPr lang="en-US" dirty="0"/>
              <a:t> function is a blocking call that will eventually succeed or fail to connect the socket file descriptor to an actual network connection</a:t>
            </a:r>
          </a:p>
          <a:p>
            <a:r>
              <a:rPr lang="en-US" dirty="0"/>
              <a:t>If successful, we can read and write from that file descriptor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D4F059-E1CC-48B9-872C-D00AF20B4D1D}"/>
              </a:ext>
            </a:extLst>
          </p:cNvPr>
          <p:cNvSpPr/>
          <p:nvPr/>
        </p:nvSpPr>
        <p:spPr>
          <a:xfrm>
            <a:off x="304800" y="3505200"/>
            <a:ext cx="1127405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socket,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struct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*address,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address_len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94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4CD13-EFB8-45EC-A00E-3C3BDB60D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side: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5B09F-684E-4481-AB91-BCCA8F789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server side is more complicated</a:t>
            </a:r>
          </a:p>
          <a:p>
            <a:r>
              <a:rPr lang="en-US" dirty="0"/>
              <a:t>It's useful to set some options on the socket using the (confusing)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setsockopt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Reusing the port, allowing reuse of the same port, even after crashing</a:t>
            </a:r>
          </a:p>
          <a:p>
            <a:pPr lvl="1"/>
            <a:r>
              <a:rPr lang="en-US" dirty="0"/>
              <a:t>Timing out on read messages</a:t>
            </a:r>
          </a:p>
          <a:p>
            <a:r>
              <a:rPr lang="en-US" dirty="0"/>
              <a:t>After creating the socket: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52061C-14F5-4B38-BFCC-069D36E9A940}"/>
              </a:ext>
            </a:extLst>
          </p:cNvPr>
          <p:cNvSpPr/>
          <p:nvPr/>
        </p:nvSpPr>
        <p:spPr>
          <a:xfrm>
            <a:off x="304800" y="2819400"/>
            <a:ext cx="115062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setsockopt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socket,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level,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option, const void *value,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lengeth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3D10AB-552A-4B98-9F87-DC556A2C7F1C}"/>
              </a:ext>
            </a:extLst>
          </p:cNvPr>
          <p:cNvSpPr/>
          <p:nvPr/>
        </p:nvSpPr>
        <p:spPr>
          <a:xfrm>
            <a:off x="228600" y="4419600"/>
            <a:ext cx="11582400" cy="1905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//Allow port reuse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 = 1;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setsockopt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socketfd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SOL_SOCKET, SO_REUSEADDR,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void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&amp;on,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 a 5-second timeout when waiting to receive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timeval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timeout = { 5, 0 };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setsockopt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socketfd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SOL_SOCKET, SO_RCVTIMEO,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void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&amp;timeout,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(timeout));</a:t>
            </a:r>
          </a:p>
        </p:txBody>
      </p:sp>
    </p:spTree>
    <p:extLst>
      <p:ext uri="{BB962C8B-B14F-4D97-AF65-F5344CB8AC3E}">
        <p14:creationId xmlns:p14="http://schemas.microsoft.com/office/powerpoint/2010/main" val="19224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8CACB-7FF0-4B56-8365-725B38AE3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side: binding and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C89A2-003A-451D-B145-BC279139A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After creating the server socket (and maybe setting options), the next step is to bind the server to a port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UDP, the server is then ready to receive messages</a:t>
            </a:r>
          </a:p>
          <a:p>
            <a:r>
              <a:rPr lang="en-US" dirty="0"/>
              <a:t>For TCP, it has to listen on the socket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backlog gives how many clients can queue up when trying to connect to the server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C4412E-24B1-4CF0-A10B-7EE74235A4F0}"/>
              </a:ext>
            </a:extLst>
          </p:cNvPr>
          <p:cNvSpPr/>
          <p:nvPr/>
        </p:nvSpPr>
        <p:spPr>
          <a:xfrm>
            <a:off x="304800" y="2819400"/>
            <a:ext cx="11506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socket,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struct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*address,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address_len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DBE341-C5C8-44F4-BA17-78163F9FEE5E}"/>
              </a:ext>
            </a:extLst>
          </p:cNvPr>
          <p:cNvSpPr/>
          <p:nvPr/>
        </p:nvSpPr>
        <p:spPr>
          <a:xfrm>
            <a:off x="304800" y="4648200"/>
            <a:ext cx="11506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sv-SE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sv-S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 (</a:t>
            </a:r>
            <a:r>
              <a:rPr lang="sv-SE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sv-S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socket,</a:t>
            </a:r>
            <a:r>
              <a:rPr lang="sv-SE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  <a:r>
              <a:rPr lang="sv-S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backlog);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68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CE0BD-E6E9-416C-B597-6605B5751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side: accepting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C65E3-AE37-4382-9ECD-A8904E9AC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TCP connections, after listening, the server can call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accept()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Blocking function</a:t>
            </a:r>
          </a:p>
          <a:p>
            <a:pPr lvl="1"/>
            <a:r>
              <a:rPr lang="en-US" dirty="0"/>
              <a:t>Will wait until a client tries to connect</a:t>
            </a:r>
          </a:p>
          <a:p>
            <a:pPr lvl="1"/>
            <a:r>
              <a:rPr lang="en-US" dirty="0"/>
              <a:t>Then, messages can be sent and received</a:t>
            </a:r>
          </a:p>
          <a:p>
            <a:pPr lvl="1"/>
            <a:r>
              <a:rPr lang="en-US" dirty="0"/>
              <a:t>Doing so sets up a TCP session, expecting a series of packets from the connecting client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83E11B-4BD6-4A64-853C-414E6F21883B}"/>
              </a:ext>
            </a:extLst>
          </p:cNvPr>
          <p:cNvSpPr/>
          <p:nvPr/>
        </p:nvSpPr>
        <p:spPr>
          <a:xfrm>
            <a:off x="304800" y="2971800"/>
            <a:ext cx="115062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 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socket,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*address,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address_len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12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495800" y="4191000"/>
            <a:ext cx="6553200" cy="14478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 flipH="1">
            <a:off x="5419272" y="16154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410201" y="23622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419272" y="30632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410201" y="38252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410200" y="56388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0134600" y="56388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3"/>
            <a:endCxn id="15" idx="1"/>
          </p:cNvCxnSpPr>
          <p:nvPr/>
        </p:nvCxnSpPr>
        <p:spPr>
          <a:xfrm>
            <a:off x="6154057" y="528828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1"/>
            <a:endCxn id="8" idx="3"/>
          </p:cNvCxnSpPr>
          <p:nvPr/>
        </p:nvCxnSpPr>
        <p:spPr>
          <a:xfrm flipH="1">
            <a:off x="6154057" y="452628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2"/>
            <a:endCxn id="14" idx="0"/>
          </p:cNvCxnSpPr>
          <p:nvPr/>
        </p:nvCxnSpPr>
        <p:spPr>
          <a:xfrm>
            <a:off x="10134600" y="1615440"/>
            <a:ext cx="0" cy="18135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4" idx="1"/>
            <a:endCxn id="7" idx="3"/>
          </p:cNvCxnSpPr>
          <p:nvPr/>
        </p:nvCxnSpPr>
        <p:spPr>
          <a:xfrm flipH="1">
            <a:off x="6172200" y="362712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10134600" y="3825240"/>
            <a:ext cx="0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66344" y="1219200"/>
            <a:ext cx="1505857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5" name="Rectangle 4"/>
          <p:cNvSpPr/>
          <p:nvPr/>
        </p:nvSpPr>
        <p:spPr>
          <a:xfrm>
            <a:off x="4666343" y="1981200"/>
            <a:ext cx="1505857" cy="396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bind()</a:t>
            </a:r>
          </a:p>
        </p:txBody>
      </p:sp>
      <p:sp>
        <p:nvSpPr>
          <p:cNvPr id="6" name="Rectangle 5"/>
          <p:cNvSpPr/>
          <p:nvPr/>
        </p:nvSpPr>
        <p:spPr>
          <a:xfrm>
            <a:off x="4666343" y="2705100"/>
            <a:ext cx="1505857" cy="396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listen()</a:t>
            </a:r>
          </a:p>
        </p:txBody>
      </p:sp>
      <p:sp>
        <p:nvSpPr>
          <p:cNvPr id="7" name="Rectangle 6"/>
          <p:cNvSpPr/>
          <p:nvPr/>
        </p:nvSpPr>
        <p:spPr>
          <a:xfrm>
            <a:off x="4666343" y="3429000"/>
            <a:ext cx="1505857" cy="3962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accept()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8200" y="4328160"/>
            <a:ext cx="1505857" cy="3962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9" name="Rectangle 8"/>
          <p:cNvSpPr/>
          <p:nvPr/>
        </p:nvSpPr>
        <p:spPr>
          <a:xfrm>
            <a:off x="4648200" y="5090160"/>
            <a:ext cx="1505857" cy="3962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8200" y="6004560"/>
            <a:ext cx="1505857" cy="3962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372600" y="1219200"/>
            <a:ext cx="152400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372600" y="3429000"/>
            <a:ext cx="1524000" cy="3962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connect()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354457" y="5090160"/>
            <a:ext cx="1524000" cy="3962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354457" y="4328160"/>
            <a:ext cx="1524000" cy="3962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354457" y="6004560"/>
            <a:ext cx="1524000" cy="3962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29400" y="4724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Repeat until done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43400" y="457201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Server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067800" y="457201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Client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F298EE-741C-47D0-BBA4-1BAFE4941DDB}"/>
              </a:ext>
            </a:extLst>
          </p:cNvPr>
          <p:cNvSpPr txBox="1"/>
          <p:nvPr/>
        </p:nvSpPr>
        <p:spPr>
          <a:xfrm>
            <a:off x="533400" y="345182"/>
            <a:ext cx="30123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TCP</a:t>
            </a:r>
          </a:p>
          <a:p>
            <a:r>
              <a:rPr lang="en-US" sz="3200" b="1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2221605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495800" y="3429000"/>
            <a:ext cx="6553200" cy="14478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 flipH="1">
            <a:off x="5419272" y="16154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 flipH="1">
            <a:off x="5410200" y="2362200"/>
            <a:ext cx="4" cy="1066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410200" y="48768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0134600" y="48768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3"/>
            <a:endCxn id="15" idx="1"/>
          </p:cNvCxnSpPr>
          <p:nvPr/>
        </p:nvCxnSpPr>
        <p:spPr>
          <a:xfrm>
            <a:off x="6154057" y="452628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1"/>
            <a:endCxn id="8" idx="3"/>
          </p:cNvCxnSpPr>
          <p:nvPr/>
        </p:nvCxnSpPr>
        <p:spPr>
          <a:xfrm flipH="1">
            <a:off x="6154057" y="376428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2"/>
            <a:endCxn id="14" idx="0"/>
          </p:cNvCxnSpPr>
          <p:nvPr/>
        </p:nvCxnSpPr>
        <p:spPr>
          <a:xfrm>
            <a:off x="10134600" y="1615440"/>
            <a:ext cx="0" cy="10515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10134600" y="3063240"/>
            <a:ext cx="0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66344" y="1219200"/>
            <a:ext cx="1505857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5" name="Rectangle 4"/>
          <p:cNvSpPr/>
          <p:nvPr/>
        </p:nvSpPr>
        <p:spPr>
          <a:xfrm>
            <a:off x="4666343" y="1981200"/>
            <a:ext cx="1505857" cy="396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bind()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8200" y="3566160"/>
            <a:ext cx="1505857" cy="3962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9" name="Rectangle 8"/>
          <p:cNvSpPr/>
          <p:nvPr/>
        </p:nvSpPr>
        <p:spPr>
          <a:xfrm>
            <a:off x="4648200" y="4328160"/>
            <a:ext cx="1505857" cy="3962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8200" y="5242560"/>
            <a:ext cx="1505857" cy="3962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372600" y="1219200"/>
            <a:ext cx="152400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372600" y="2667000"/>
            <a:ext cx="1524000" cy="3962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connect()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354457" y="4328160"/>
            <a:ext cx="1524000" cy="3962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354457" y="3566160"/>
            <a:ext cx="1524000" cy="3962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354457" y="5242560"/>
            <a:ext cx="1524000" cy="3962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29400" y="3962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Repeat until done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43400" y="457201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Server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067800" y="457201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Client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F298EE-741C-47D0-BBA4-1BAFE4941DDB}"/>
              </a:ext>
            </a:extLst>
          </p:cNvPr>
          <p:cNvSpPr txBox="1"/>
          <p:nvPr/>
        </p:nvSpPr>
        <p:spPr>
          <a:xfrm>
            <a:off x="533400" y="345182"/>
            <a:ext cx="30123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UDP</a:t>
            </a:r>
          </a:p>
          <a:p>
            <a:r>
              <a:rPr lang="en-US" sz="3200" b="1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1489914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55645-9513-4B98-9095-F8582AA6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Socket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14DDF-D3BE-484B-B76F-5D40F7FEBB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7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074C8D-26AC-4508-9340-10D1C27E9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communication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536575-C3A8-4CB9-9248-6374F1087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biggest differences between single-machine and networked IPC:</a:t>
            </a:r>
          </a:p>
          <a:p>
            <a:pPr lvl="1"/>
            <a:r>
              <a:rPr lang="en-US" dirty="0"/>
              <a:t>Networked IPC typically employs </a:t>
            </a:r>
            <a:r>
              <a:rPr lang="en-US" b="1" dirty="0"/>
              <a:t>protocols</a:t>
            </a:r>
            <a:r>
              <a:rPr lang="en-US" dirty="0"/>
              <a:t> so that machines agree on how data should be formatted</a:t>
            </a:r>
          </a:p>
          <a:p>
            <a:pPr lvl="1"/>
            <a:r>
              <a:rPr lang="en-US" dirty="0"/>
              <a:t>Networked IPC is less reliable</a:t>
            </a:r>
          </a:p>
          <a:p>
            <a:r>
              <a:rPr lang="en-US" dirty="0"/>
              <a:t>It's hard to talk about TCP communication without examples that use some particular application layer protocol</a:t>
            </a:r>
          </a:p>
          <a:p>
            <a:r>
              <a:rPr lang="en-US" dirty="0"/>
              <a:t>We're going to use HTTP because:</a:t>
            </a:r>
          </a:p>
          <a:p>
            <a:pPr lvl="1"/>
            <a:r>
              <a:rPr lang="en-US" dirty="0"/>
              <a:t>It's easy to understand</a:t>
            </a:r>
          </a:p>
          <a:p>
            <a:pPr lvl="1"/>
            <a:r>
              <a:rPr lang="en-US" dirty="0"/>
              <a:t>It's really important</a:t>
            </a:r>
          </a:p>
          <a:p>
            <a:pPr lvl="1"/>
            <a:r>
              <a:rPr lang="en-US" dirty="0"/>
              <a:t>There are lots of servers in the world we can talk to without any credentials</a:t>
            </a:r>
          </a:p>
        </p:txBody>
      </p:sp>
    </p:spTree>
    <p:extLst>
      <p:ext uri="{BB962C8B-B14F-4D97-AF65-F5344CB8AC3E}">
        <p14:creationId xmlns:p14="http://schemas.microsoft.com/office/powerpoint/2010/main" val="94216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Socket programming</a:t>
            </a:r>
          </a:p>
          <a:p>
            <a:r>
              <a:rPr lang="en-US" dirty="0"/>
              <a:t>IPv4 and IPv6 addressing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4878E-2A32-4688-A9DA-3423772EF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3BE80-6AED-466D-AF5A-815575CF5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0866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Hypertext Transfer Protocol</a:t>
            </a:r>
            <a:r>
              <a:rPr lang="en-US" dirty="0"/>
              <a:t> (HTTP) is the protocol for (non-encrypted) web page communication</a:t>
            </a:r>
          </a:p>
          <a:p>
            <a:r>
              <a:rPr lang="en-US" dirty="0"/>
              <a:t>It's a request-response protocol</a:t>
            </a:r>
          </a:p>
          <a:p>
            <a:pPr lvl="1"/>
            <a:r>
              <a:rPr lang="en-US" dirty="0"/>
              <a:t>Shown in the sequence diagram on the right</a:t>
            </a:r>
          </a:p>
          <a:p>
            <a:r>
              <a:rPr lang="en-US" dirty="0"/>
              <a:t>HTTP itself is stateless: no information is preserved between requests</a:t>
            </a:r>
          </a:p>
          <a:p>
            <a:r>
              <a:rPr lang="en-US" dirty="0"/>
              <a:t>Other features built around HTTP (cookies, server-side scripting, and databases) overcome this stateless limitation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Basic request-response structure of HTTP running on top of TCP">
            <a:extLst>
              <a:ext uri="{FF2B5EF4-FFF2-40B4-BE49-F238E27FC236}">
                <a16:creationId xmlns:a16="http://schemas.microsoft.com/office/drawing/2014/main" id="{0F55327A-B7BB-445F-8038-236A9203B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633714"/>
            <a:ext cx="4500563" cy="290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34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FC90-7437-48DB-83F5-9FFFD855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95981-D448-4541-9A45-4693D10F9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826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HTTP requests and responses start with header lines</a:t>
            </a:r>
          </a:p>
          <a:p>
            <a:pPr lvl="1"/>
            <a:r>
              <a:rPr lang="en-US" dirty="0"/>
              <a:t>Each ends with CRLF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r>
              <a:rPr lang="en-US" dirty="0"/>
              <a:t>), with an extra CRLF after all headers</a:t>
            </a:r>
          </a:p>
          <a:p>
            <a:pPr lvl="1"/>
            <a:r>
              <a:rPr lang="en-US" dirty="0"/>
              <a:t>Each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r>
              <a:rPr lang="en-US" dirty="0"/>
              <a:t> would simply look like a newline, but we show them below for clarity</a:t>
            </a:r>
          </a:p>
          <a:p>
            <a:r>
              <a:rPr lang="en-US" dirty="0"/>
              <a:t>The most common client request is GET</a:t>
            </a:r>
          </a:p>
          <a:p>
            <a:r>
              <a:rPr lang="en-US" dirty="0"/>
              <a:t>It must have a line like the following: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en-US" dirty="0"/>
              <a:t> is the file being requested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version</a:t>
            </a:r>
            <a:r>
              <a:rPr lang="en-US" dirty="0"/>
              <a:t> is the HTTP version, usually 1.0, 1.1, or 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920712-B759-4A56-9176-29C68A192E7B}"/>
              </a:ext>
            </a:extLst>
          </p:cNvPr>
          <p:cNvSpPr/>
          <p:nvPr/>
        </p:nvSpPr>
        <p:spPr>
          <a:xfrm>
            <a:off x="304800" y="3657600"/>
            <a:ext cx="11506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/path HTTP/version\r\n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D68E8E-66B2-43A9-A95E-AAD19409873E}"/>
              </a:ext>
            </a:extLst>
          </p:cNvPr>
          <p:cNvSpPr/>
          <p:nvPr/>
        </p:nvSpPr>
        <p:spPr>
          <a:xfrm>
            <a:off x="304800" y="5032248"/>
            <a:ext cx="11506200" cy="17495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/index.html HTTP/1.0\r\n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Accept: text/html\r\n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Accept-Encoding: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gzip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deflate,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Accept-Language: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en-US,en;q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=0.5\r\n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User-Agent: Mozilla/5.0\r\n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</a:p>
        </p:txBody>
      </p:sp>
    </p:spTree>
    <p:extLst>
      <p:ext uri="{BB962C8B-B14F-4D97-AF65-F5344CB8AC3E}">
        <p14:creationId xmlns:p14="http://schemas.microsoft.com/office/powerpoint/2010/main" val="295429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TCP socket programming</a:t>
            </a:r>
          </a:p>
          <a:p>
            <a:r>
              <a:rPr lang="en-US" dirty="0"/>
              <a:t>UDP socket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Finish </a:t>
            </a:r>
            <a:r>
              <a:rPr lang="en-US" dirty="0"/>
              <a:t>Assignment 4</a:t>
            </a:r>
          </a:p>
          <a:p>
            <a:pPr lvl="1"/>
            <a:r>
              <a:rPr lang="en-US" dirty="0"/>
              <a:t>Due tonight by midnight!</a:t>
            </a:r>
          </a:p>
          <a:p>
            <a:r>
              <a:rPr lang="en-US" dirty="0"/>
              <a:t>Start on Project 2!</a:t>
            </a:r>
          </a:p>
          <a:p>
            <a:r>
              <a:rPr lang="en-US" dirty="0"/>
              <a:t>Read section 4.5 and 4.6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BDB2B-3960-4550-ABDD-E775AADB2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490EE-CD34-4324-9E3D-4B2FA16804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1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46EA-3EED-48D5-AD9C-2CBC4B46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5EF4A-A80C-4F37-AEB5-10B723D13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9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DD286-EFDB-438B-ADA4-EF6982397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Sockets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279CF-B234-454D-8056-0480F54F45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30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E7A-916F-4774-BF08-B460196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addresses from a host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8EEFE-BBCE-4388-979F-352ADAE6C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2446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DNS converts a host name to an IP address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lets us get a linked list of matching addresses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only annoying bit is that we have to fill out a hints structure</a:t>
            </a:r>
          </a:p>
          <a:p>
            <a:r>
              <a:rPr lang="en-US" dirty="0"/>
              <a:t>A utility function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freeaddrinfo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provided to free the linked list structure when done with it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4C713E-8F74-420F-A26D-4E85828984A8}"/>
              </a:ext>
            </a:extLst>
          </p:cNvPr>
          <p:cNvSpPr/>
          <p:nvPr/>
        </p:nvSpPr>
        <p:spPr>
          <a:xfrm>
            <a:off x="606056" y="32766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 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*name, 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 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*service,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 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*hints, 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**results)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A628B6-6123-43E5-837A-48C78520FF1F}"/>
              </a:ext>
            </a:extLst>
          </p:cNvPr>
          <p:cNvSpPr/>
          <p:nvPr/>
        </p:nvSpPr>
        <p:spPr>
          <a:xfrm>
            <a:off x="609600" y="5652782"/>
            <a:ext cx="10972800" cy="748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freeaddrinfo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*info);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6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609C0-23B0-4871-A6DF-7EC84F93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dirty="0"/>
              <a:t> 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67908-2898-4508-819A-7249F81F0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result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stored into the pointer given by the last argument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C4DAA7-60A1-4A43-B676-CFD8D3A720FF}"/>
              </a:ext>
            </a:extLst>
          </p:cNvPr>
          <p:cNvSpPr/>
          <p:nvPr/>
        </p:nvSpPr>
        <p:spPr>
          <a:xfrm>
            <a:off x="605161" y="2971800"/>
            <a:ext cx="10972800" cy="3352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ai_flags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ai_family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ai_socktype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ai_protocol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ai_addrlen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ai_canonname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address we need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ai_next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next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linked list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3982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5EBD-F3A6-48C5-8E54-10BD8C404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address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9BA92C-FFBA-4B15-9D95-14CCF7A56465}"/>
              </a:ext>
            </a:extLst>
          </p:cNvPr>
          <p:cNvSpPr/>
          <p:nvPr/>
        </p:nvSpPr>
        <p:spPr>
          <a:xfrm>
            <a:off x="228600" y="1905000"/>
            <a:ext cx="11582400" cy="449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hints,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server_list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NULL, *server = NULL;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memset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(&amp;hints, 0,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(hints));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hints.ai_family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AF_INET;     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IPv4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hints.ai_socktype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SOCK_STREAM;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Byte-streams (TCP)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hints.ai_protocol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IPPROTO_TCP;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TCP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(hostname,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"http"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&amp;hints, &amp;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server_list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0);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 addresses</a:t>
            </a: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(server 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server_list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server != NULL; server = server-&gt;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ai_next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(server-&gt;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ai_family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AF_INET)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Only take IPv4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Cast to IPv4 socket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struct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sockaddr_in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(struct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sockaddr_in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*)server-&gt;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("IPv4 address: %s\n",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inet_ntoa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sin_addr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freeaddrinfo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server_list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72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7401</TotalTime>
  <Words>1460</Words>
  <Application>Microsoft Office PowerPoint</Application>
  <PresentationFormat>Widescreen</PresentationFormat>
  <Paragraphs>289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4</vt:lpstr>
      <vt:lpstr>Project 2</vt:lpstr>
      <vt:lpstr>Back to Sockets</vt:lpstr>
      <vt:lpstr>Getting addresses from a host name</vt:lpstr>
      <vt:lpstr>The addrinfo struct</vt:lpstr>
      <vt:lpstr>Getting address example</vt:lpstr>
      <vt:lpstr>Confusing structs!</vt:lpstr>
      <vt:lpstr>Programming practice</vt:lpstr>
      <vt:lpstr>Client side: connecting</vt:lpstr>
      <vt:lpstr>Server side: options</vt:lpstr>
      <vt:lpstr>Server side: binding and listening</vt:lpstr>
      <vt:lpstr>Server side: accepting</vt:lpstr>
      <vt:lpstr>PowerPoint Presentation</vt:lpstr>
      <vt:lpstr>PowerPoint Presentation</vt:lpstr>
      <vt:lpstr>TCP Socket Programming</vt:lpstr>
      <vt:lpstr>TCP communication</vt:lpstr>
      <vt:lpstr>HTTP</vt:lpstr>
      <vt:lpstr>Sample request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923</cp:revision>
  <dcterms:created xsi:type="dcterms:W3CDTF">2009-08-24T20:26:10Z</dcterms:created>
  <dcterms:modified xsi:type="dcterms:W3CDTF">2023-02-20T15:06:29Z</dcterms:modified>
</cp:coreProperties>
</file>